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848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44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47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874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1111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658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761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8728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81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8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42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1061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3527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16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34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7419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607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7B98A2-9FB5-47D4-8344-CF41A31AFADA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8CD76A-1129-466E-A7D1-028C31C43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941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s://gradeoneeps.weebly.com/homework---english-classes.html" TargetMode="Externa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 err="1">
                <a:solidFill>
                  <a:srgbClr val="002060"/>
                </a:solidFill>
              </a:rPr>
              <a:t>Welcome</a:t>
            </a:r>
            <a:r>
              <a:rPr lang="fr-CA" dirty="0">
                <a:solidFill>
                  <a:srgbClr val="002060"/>
                </a:solidFill>
              </a:rPr>
              <a:t> to </a:t>
            </a:r>
            <a:r>
              <a:rPr lang="fr-CA" dirty="0" err="1">
                <a:solidFill>
                  <a:srgbClr val="002060"/>
                </a:solidFill>
              </a:rPr>
              <a:t>our</a:t>
            </a:r>
            <a:r>
              <a:rPr lang="fr-CA" dirty="0">
                <a:solidFill>
                  <a:srgbClr val="002060"/>
                </a:solidFill>
              </a:rPr>
              <a:t> </a:t>
            </a:r>
            <a:br>
              <a:rPr lang="fr-CA" dirty="0">
                <a:solidFill>
                  <a:srgbClr val="002060"/>
                </a:solidFill>
              </a:rPr>
            </a:br>
            <a:r>
              <a:rPr lang="fr-CA" dirty="0">
                <a:solidFill>
                  <a:srgbClr val="002060"/>
                </a:solidFill>
              </a:rPr>
              <a:t>Grade 1 class 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55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188"/>
    </mc:Choice>
    <mc:Fallback xmlns="">
      <p:transition spd="slow" advClick="0" advTm="71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01256" y="2052399"/>
            <a:ext cx="8574087" cy="2616200"/>
          </a:xfrm>
        </p:spPr>
        <p:txBody>
          <a:bodyPr>
            <a:normAutofit/>
          </a:bodyPr>
          <a:lstStyle/>
          <a:p>
            <a:pPr algn="l"/>
            <a:r>
              <a:rPr lang="fr-CA" b="1" i="1" dirty="0" err="1">
                <a:solidFill>
                  <a:srgbClr val="002060"/>
                </a:solidFill>
              </a:rPr>
              <a:t>Speaking</a:t>
            </a:r>
            <a:r>
              <a:rPr lang="fr-CA" b="1" i="1" dirty="0">
                <a:solidFill>
                  <a:srgbClr val="002060"/>
                </a:solidFill>
              </a:rPr>
              <a:t> and </a:t>
            </a:r>
            <a:r>
              <a:rPr lang="fr-CA" b="1" i="1" dirty="0" err="1">
                <a:solidFill>
                  <a:srgbClr val="002060"/>
                </a:solidFill>
              </a:rPr>
              <a:t>Listening</a:t>
            </a:r>
            <a:br>
              <a:rPr lang="fr-CA" b="1" i="1" dirty="0">
                <a:solidFill>
                  <a:srgbClr val="002060"/>
                </a:solidFill>
              </a:rPr>
            </a:b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C9625C-F84B-4F4C-9A4A-3216CA1442A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9643" y="21907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34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244">
        <p:split orient="vert"/>
      </p:transition>
    </mc:Choice>
    <mc:Fallback xmlns="">
      <p:transition spd="slow" advTm="3624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2" objId="3"/>
        <p14:stopEvt time="35062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19" y="685800"/>
            <a:ext cx="11663044" cy="2400300"/>
          </a:xfrm>
        </p:spPr>
        <p:txBody>
          <a:bodyPr/>
          <a:lstStyle/>
          <a:p>
            <a:r>
              <a:rPr lang="fr-CA" i="1" dirty="0">
                <a:solidFill>
                  <a:srgbClr val="002060"/>
                </a:solidFill>
              </a:rPr>
              <a:t>Reading</a:t>
            </a:r>
            <a:endParaRPr lang="en-CA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030" y="2377439"/>
            <a:ext cx="10018713" cy="3124201"/>
          </a:xfrm>
        </p:spPr>
        <p:txBody>
          <a:bodyPr>
            <a:normAutofit fontScale="92500" lnSpcReduction="20000"/>
          </a:bodyPr>
          <a:lstStyle/>
          <a:p>
            <a:r>
              <a:rPr lang="fr-CA" dirty="0" err="1">
                <a:solidFill>
                  <a:srgbClr val="002060"/>
                </a:solidFill>
              </a:rPr>
              <a:t>We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will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be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practicing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sounds</a:t>
            </a:r>
            <a:r>
              <a:rPr lang="fr-CA" dirty="0">
                <a:solidFill>
                  <a:srgbClr val="002060"/>
                </a:solidFill>
              </a:rPr>
              <a:t> made by </a:t>
            </a:r>
            <a:r>
              <a:rPr lang="fr-CA" dirty="0" err="1">
                <a:solidFill>
                  <a:srgbClr val="002060"/>
                </a:solidFill>
              </a:rPr>
              <a:t>each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letter</a:t>
            </a:r>
            <a:r>
              <a:rPr lang="fr-CA" dirty="0">
                <a:solidFill>
                  <a:srgbClr val="002060"/>
                </a:solidFill>
              </a:rPr>
              <a:t> and </a:t>
            </a:r>
            <a:r>
              <a:rPr lang="fr-CA" dirty="0" err="1">
                <a:solidFill>
                  <a:srgbClr val="002060"/>
                </a:solidFill>
              </a:rPr>
              <a:t>combination</a:t>
            </a:r>
            <a:r>
              <a:rPr lang="fr-CA" dirty="0">
                <a:solidFill>
                  <a:srgbClr val="002060"/>
                </a:solidFill>
              </a:rPr>
              <a:t> of </a:t>
            </a:r>
            <a:r>
              <a:rPr lang="fr-CA" dirty="0" err="1">
                <a:solidFill>
                  <a:srgbClr val="002060"/>
                </a:solidFill>
              </a:rPr>
              <a:t>letters</a:t>
            </a:r>
            <a:r>
              <a:rPr lang="fr-CA" dirty="0">
                <a:solidFill>
                  <a:srgbClr val="002060"/>
                </a:solidFill>
              </a:rPr>
              <a:t>.</a:t>
            </a:r>
          </a:p>
          <a:p>
            <a:r>
              <a:rPr lang="fr-CA" dirty="0" err="1">
                <a:solidFill>
                  <a:srgbClr val="002060"/>
                </a:solidFill>
              </a:rPr>
              <a:t>Each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sound</a:t>
            </a:r>
            <a:r>
              <a:rPr lang="fr-CA" dirty="0">
                <a:solidFill>
                  <a:srgbClr val="002060"/>
                </a:solidFill>
              </a:rPr>
              <a:t> has a story, a </a:t>
            </a:r>
            <a:r>
              <a:rPr lang="fr-CA" dirty="0" err="1">
                <a:solidFill>
                  <a:srgbClr val="002060"/>
                </a:solidFill>
              </a:rPr>
              <a:t>gesture</a:t>
            </a:r>
            <a:r>
              <a:rPr lang="fr-CA" dirty="0">
                <a:solidFill>
                  <a:srgbClr val="002060"/>
                </a:solidFill>
              </a:rPr>
              <a:t>, and a </a:t>
            </a:r>
            <a:r>
              <a:rPr lang="fr-CA" dirty="0" err="1">
                <a:solidFill>
                  <a:srgbClr val="002060"/>
                </a:solidFill>
              </a:rPr>
              <a:t>song</a:t>
            </a:r>
            <a:r>
              <a:rPr lang="fr-CA" dirty="0">
                <a:solidFill>
                  <a:srgbClr val="002060"/>
                </a:solidFill>
              </a:rPr>
              <a:t>. You can </a:t>
            </a:r>
            <a:r>
              <a:rPr lang="fr-CA" dirty="0" err="1">
                <a:solidFill>
                  <a:srgbClr val="002060"/>
                </a:solidFill>
              </a:rPr>
              <a:t>find</a:t>
            </a:r>
            <a:r>
              <a:rPr lang="fr-CA" dirty="0">
                <a:solidFill>
                  <a:srgbClr val="002060"/>
                </a:solidFill>
              </a:rPr>
              <a:t> a </a:t>
            </a:r>
            <a:r>
              <a:rPr lang="fr-CA" dirty="0" err="1">
                <a:solidFill>
                  <a:srgbClr val="002060"/>
                </a:solidFill>
              </a:rPr>
              <a:t>link</a:t>
            </a:r>
            <a:r>
              <a:rPr lang="fr-CA" dirty="0">
                <a:solidFill>
                  <a:srgbClr val="002060"/>
                </a:solidFill>
              </a:rPr>
              <a:t> for </a:t>
            </a:r>
            <a:r>
              <a:rPr lang="fr-CA" dirty="0" err="1">
                <a:solidFill>
                  <a:srgbClr val="002060"/>
                </a:solidFill>
              </a:rPr>
              <a:t>each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sound</a:t>
            </a:r>
            <a:r>
              <a:rPr lang="fr-CA" dirty="0">
                <a:solidFill>
                  <a:srgbClr val="002060"/>
                </a:solidFill>
              </a:rPr>
              <a:t> on the grade 1 </a:t>
            </a:r>
            <a:r>
              <a:rPr lang="fr-CA" dirty="0" err="1">
                <a:solidFill>
                  <a:srgbClr val="002060"/>
                </a:solidFill>
              </a:rPr>
              <a:t>website</a:t>
            </a:r>
            <a:r>
              <a:rPr lang="fr-CA" dirty="0">
                <a:solidFill>
                  <a:srgbClr val="002060"/>
                </a:solidFill>
              </a:rPr>
              <a:t> as </a:t>
            </a:r>
            <a:r>
              <a:rPr lang="fr-CA" dirty="0" err="1">
                <a:solidFill>
                  <a:srgbClr val="002060"/>
                </a:solidFill>
              </a:rPr>
              <a:t>it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is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introduced</a:t>
            </a:r>
            <a:r>
              <a:rPr lang="fr-CA" dirty="0">
                <a:solidFill>
                  <a:srgbClr val="002060"/>
                </a:solidFill>
              </a:rPr>
              <a:t>. </a:t>
            </a:r>
            <a:r>
              <a:rPr lang="fr-CA" dirty="0">
                <a:solidFill>
                  <a:srgbClr val="002060"/>
                </a:solidFill>
                <a:hlinkClick r:id="rId5"/>
              </a:rPr>
              <a:t>https://gradeoneeps.weebly.com/homework---english-classes.html</a:t>
            </a:r>
            <a:r>
              <a:rPr lang="fr-CA" dirty="0">
                <a:solidFill>
                  <a:srgbClr val="002060"/>
                </a:solidFill>
              </a:rPr>
              <a:t> </a:t>
            </a:r>
          </a:p>
          <a:p>
            <a:r>
              <a:rPr lang="fr-CA" dirty="0">
                <a:solidFill>
                  <a:srgbClr val="002060"/>
                </a:solidFill>
              </a:rPr>
              <a:t>There </a:t>
            </a:r>
            <a:r>
              <a:rPr lang="fr-CA" dirty="0" err="1">
                <a:solidFill>
                  <a:srgbClr val="002060"/>
                </a:solidFill>
              </a:rPr>
              <a:t>will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be</a:t>
            </a:r>
            <a:r>
              <a:rPr lang="fr-CA" dirty="0">
                <a:solidFill>
                  <a:srgbClr val="002060"/>
                </a:solidFill>
              </a:rPr>
              <a:t> a few </a:t>
            </a:r>
            <a:r>
              <a:rPr lang="fr-CA" dirty="0" err="1">
                <a:solidFill>
                  <a:srgbClr val="002060"/>
                </a:solidFill>
              </a:rPr>
              <a:t>sight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words</a:t>
            </a:r>
            <a:r>
              <a:rPr lang="fr-CA" dirty="0">
                <a:solidFill>
                  <a:srgbClr val="002060"/>
                </a:solidFill>
              </a:rPr>
              <a:t> in </a:t>
            </a:r>
            <a:r>
              <a:rPr lang="fr-CA" dirty="0" err="1">
                <a:solidFill>
                  <a:srgbClr val="002060"/>
                </a:solidFill>
              </a:rPr>
              <a:t>your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child’s</a:t>
            </a:r>
            <a:r>
              <a:rPr lang="fr-CA" dirty="0">
                <a:solidFill>
                  <a:srgbClr val="002060"/>
                </a:solidFill>
              </a:rPr>
              <a:t> agenda </a:t>
            </a:r>
            <a:r>
              <a:rPr lang="fr-CA" dirty="0" err="1">
                <a:solidFill>
                  <a:srgbClr val="002060"/>
                </a:solidFill>
              </a:rPr>
              <a:t>each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week</a:t>
            </a:r>
            <a:r>
              <a:rPr lang="fr-CA" dirty="0">
                <a:solidFill>
                  <a:srgbClr val="002060"/>
                </a:solidFill>
              </a:rPr>
              <a:t> to practice </a:t>
            </a:r>
            <a:r>
              <a:rPr lang="fr-CA" dirty="0" err="1">
                <a:solidFill>
                  <a:srgbClr val="002060"/>
                </a:solidFill>
              </a:rPr>
              <a:t>reading</a:t>
            </a:r>
            <a:r>
              <a:rPr lang="fr-CA" dirty="0">
                <a:solidFill>
                  <a:srgbClr val="002060"/>
                </a:solidFill>
              </a:rPr>
              <a:t>.  If </a:t>
            </a:r>
            <a:r>
              <a:rPr lang="fr-CA" dirty="0" err="1">
                <a:solidFill>
                  <a:srgbClr val="002060"/>
                </a:solidFill>
              </a:rPr>
              <a:t>they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already</a:t>
            </a:r>
            <a:r>
              <a:rPr lang="fr-CA" dirty="0">
                <a:solidFill>
                  <a:srgbClr val="002060"/>
                </a:solidFill>
              </a:rPr>
              <a:t> know how to </a:t>
            </a:r>
            <a:r>
              <a:rPr lang="fr-CA" dirty="0" err="1">
                <a:solidFill>
                  <a:srgbClr val="002060"/>
                </a:solidFill>
              </a:rPr>
              <a:t>read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them</a:t>
            </a:r>
            <a:r>
              <a:rPr lang="fr-CA" dirty="0">
                <a:solidFill>
                  <a:srgbClr val="002060"/>
                </a:solidFill>
              </a:rPr>
              <a:t>, </a:t>
            </a:r>
            <a:r>
              <a:rPr lang="fr-CA" dirty="0" err="1">
                <a:solidFill>
                  <a:srgbClr val="002060"/>
                </a:solidFill>
              </a:rPr>
              <a:t>please</a:t>
            </a:r>
            <a:r>
              <a:rPr lang="fr-CA" dirty="0">
                <a:solidFill>
                  <a:srgbClr val="002060"/>
                </a:solidFill>
              </a:rPr>
              <a:t> practice </a:t>
            </a:r>
            <a:r>
              <a:rPr lang="fr-CA" dirty="0" err="1">
                <a:solidFill>
                  <a:srgbClr val="002060"/>
                </a:solidFill>
              </a:rPr>
              <a:t>spelling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them</a:t>
            </a:r>
            <a:r>
              <a:rPr lang="fr-CA" dirty="0">
                <a:solidFill>
                  <a:srgbClr val="002060"/>
                </a:solidFill>
              </a:rPr>
              <a:t>.</a:t>
            </a:r>
          </a:p>
          <a:p>
            <a:r>
              <a:rPr lang="fr-CA" dirty="0" err="1">
                <a:solidFill>
                  <a:srgbClr val="002060"/>
                </a:solidFill>
              </a:rPr>
              <a:t>We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will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work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with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small</a:t>
            </a:r>
            <a:r>
              <a:rPr lang="fr-CA" dirty="0">
                <a:solidFill>
                  <a:srgbClr val="002060"/>
                </a:solidFill>
              </a:rPr>
              <a:t> groups </a:t>
            </a:r>
            <a:r>
              <a:rPr lang="fr-CA" dirty="0" err="1">
                <a:solidFill>
                  <a:srgbClr val="002060"/>
                </a:solidFill>
              </a:rPr>
              <a:t>practicing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specific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strategies</a:t>
            </a:r>
            <a:r>
              <a:rPr lang="fr-CA" dirty="0">
                <a:solidFill>
                  <a:srgbClr val="002060"/>
                </a:solidFill>
              </a:rPr>
              <a:t>.</a:t>
            </a:r>
          </a:p>
          <a:p>
            <a:r>
              <a:rPr lang="fr-CA" dirty="0" err="1">
                <a:solidFill>
                  <a:srgbClr val="002060"/>
                </a:solidFill>
              </a:rPr>
              <a:t>Tripod</a:t>
            </a:r>
            <a:r>
              <a:rPr lang="fr-CA" dirty="0">
                <a:solidFill>
                  <a:srgbClr val="002060"/>
                </a:solidFill>
              </a:rPr>
              <a:t>: </a:t>
            </a:r>
            <a:r>
              <a:rPr lang="fr-CA" dirty="0" err="1">
                <a:solidFill>
                  <a:srgbClr val="002060"/>
                </a:solidFill>
              </a:rPr>
              <a:t>accuracy</a:t>
            </a:r>
            <a:r>
              <a:rPr lang="fr-CA" dirty="0">
                <a:solidFill>
                  <a:srgbClr val="002060"/>
                </a:solidFill>
              </a:rPr>
              <a:t>, </a:t>
            </a:r>
            <a:r>
              <a:rPr lang="fr-CA" dirty="0" err="1">
                <a:solidFill>
                  <a:srgbClr val="002060"/>
                </a:solidFill>
              </a:rPr>
              <a:t>comprehension</a:t>
            </a:r>
            <a:r>
              <a:rPr lang="fr-CA" dirty="0">
                <a:solidFill>
                  <a:srgbClr val="002060"/>
                </a:solidFill>
              </a:rPr>
              <a:t>, </a:t>
            </a:r>
            <a:r>
              <a:rPr lang="fr-CA" dirty="0" err="1">
                <a:solidFill>
                  <a:srgbClr val="002060"/>
                </a:solidFill>
              </a:rPr>
              <a:t>fluency</a:t>
            </a:r>
            <a:r>
              <a:rPr lang="fr-CA" dirty="0">
                <a:solidFill>
                  <a:srgbClr val="002060"/>
                </a:solidFill>
              </a:rPr>
              <a:t>.</a:t>
            </a:r>
          </a:p>
          <a:p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777A9E-B111-49FD-BB49-1517D3361F5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6050" y="15811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55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8651">
        <p:dissolve/>
      </p:transition>
    </mc:Choice>
    <mc:Fallback xmlns="">
      <p:transition spd="slow" advTm="5865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351" objId="4"/>
        <p14:stopEvt time="58651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91" y="1790699"/>
            <a:ext cx="10018713" cy="1752599"/>
          </a:xfrm>
        </p:spPr>
        <p:txBody>
          <a:bodyPr/>
          <a:lstStyle/>
          <a:p>
            <a:r>
              <a:rPr lang="fr-CA" b="1" i="1" dirty="0" err="1">
                <a:solidFill>
                  <a:srgbClr val="002060"/>
                </a:solidFill>
              </a:rPr>
              <a:t>Writing</a:t>
            </a:r>
            <a:endParaRPr lang="en-CA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solidFill>
                  <a:srgbClr val="002060"/>
                </a:solidFill>
              </a:rPr>
              <a:t>Sound out </a:t>
            </a:r>
            <a:r>
              <a:rPr lang="fr-CA" dirty="0" err="1">
                <a:solidFill>
                  <a:srgbClr val="002060"/>
                </a:solidFill>
              </a:rPr>
              <a:t>words</a:t>
            </a:r>
            <a:endParaRPr lang="fr-CA" dirty="0">
              <a:solidFill>
                <a:srgbClr val="002060"/>
              </a:solidFill>
            </a:endParaRPr>
          </a:p>
          <a:p>
            <a:r>
              <a:rPr lang="fr-CA" dirty="0" err="1">
                <a:solidFill>
                  <a:srgbClr val="002060"/>
                </a:solidFill>
              </a:rPr>
              <a:t>Sight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words</a:t>
            </a:r>
            <a:endParaRPr lang="fr-CA" dirty="0">
              <a:solidFill>
                <a:srgbClr val="002060"/>
              </a:solidFill>
            </a:endParaRPr>
          </a:p>
          <a:p>
            <a:r>
              <a:rPr lang="fr-CA" dirty="0">
                <a:solidFill>
                  <a:srgbClr val="002060"/>
                </a:solidFill>
              </a:rPr>
              <a:t>Practice </a:t>
            </a:r>
            <a:r>
              <a:rPr lang="fr-CA" dirty="0" err="1">
                <a:solidFill>
                  <a:srgbClr val="002060"/>
                </a:solidFill>
              </a:rPr>
              <a:t>writing</a:t>
            </a:r>
            <a:r>
              <a:rPr lang="fr-CA" dirty="0">
                <a:solidFill>
                  <a:srgbClr val="002060"/>
                </a:solidFill>
              </a:rPr>
              <a:t> one </a:t>
            </a:r>
            <a:r>
              <a:rPr lang="fr-CA" dirty="0" err="1">
                <a:solidFill>
                  <a:srgbClr val="002060"/>
                </a:solidFill>
              </a:rPr>
              <a:t>great</a:t>
            </a:r>
            <a:r>
              <a:rPr lang="fr-CA" dirty="0">
                <a:solidFill>
                  <a:srgbClr val="002060"/>
                </a:solidFill>
              </a:rPr>
              <a:t> sentence </a:t>
            </a:r>
            <a:r>
              <a:rPr lang="fr-CA" dirty="0" err="1">
                <a:solidFill>
                  <a:srgbClr val="002060"/>
                </a:solidFill>
              </a:rPr>
              <a:t>beginning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with</a:t>
            </a:r>
            <a:r>
              <a:rPr lang="fr-CA" dirty="0">
                <a:solidFill>
                  <a:srgbClr val="002060"/>
                </a:solidFill>
              </a:rPr>
              <a:t> a capital </a:t>
            </a:r>
            <a:r>
              <a:rPr lang="fr-CA" dirty="0" err="1">
                <a:solidFill>
                  <a:srgbClr val="002060"/>
                </a:solidFill>
              </a:rPr>
              <a:t>letter</a:t>
            </a:r>
            <a:r>
              <a:rPr lang="fr-CA" dirty="0">
                <a:solidFill>
                  <a:srgbClr val="002060"/>
                </a:solidFill>
              </a:rPr>
              <a:t> and </a:t>
            </a:r>
            <a:r>
              <a:rPr lang="fr-CA" dirty="0" err="1">
                <a:solidFill>
                  <a:srgbClr val="002060"/>
                </a:solidFill>
              </a:rPr>
              <a:t>ending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with</a:t>
            </a:r>
            <a:r>
              <a:rPr lang="fr-CA" dirty="0">
                <a:solidFill>
                  <a:srgbClr val="002060"/>
                </a:solidFill>
              </a:rPr>
              <a:t> a </a:t>
            </a:r>
            <a:r>
              <a:rPr lang="fr-CA" dirty="0" err="1">
                <a:solidFill>
                  <a:srgbClr val="002060"/>
                </a:solidFill>
              </a:rPr>
              <a:t>period</a:t>
            </a:r>
            <a:r>
              <a:rPr lang="fr-CA" dirty="0">
                <a:solidFill>
                  <a:srgbClr val="002060"/>
                </a:solidFill>
              </a:rPr>
              <a:t>.</a:t>
            </a:r>
          </a:p>
          <a:p>
            <a:r>
              <a:rPr lang="fr-CA" dirty="0">
                <a:solidFill>
                  <a:srgbClr val="002060"/>
                </a:solidFill>
              </a:rPr>
              <a:t>As </a:t>
            </a:r>
            <a:r>
              <a:rPr lang="fr-CA" dirty="0" err="1">
                <a:solidFill>
                  <a:srgbClr val="002060"/>
                </a:solidFill>
              </a:rPr>
              <a:t>their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skills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develop</a:t>
            </a:r>
            <a:r>
              <a:rPr lang="fr-CA" dirty="0">
                <a:solidFill>
                  <a:srgbClr val="002060"/>
                </a:solidFill>
              </a:rPr>
              <a:t>, </a:t>
            </a:r>
            <a:r>
              <a:rPr lang="fr-CA" dirty="0" err="1">
                <a:solidFill>
                  <a:srgbClr val="002060"/>
                </a:solidFill>
              </a:rPr>
              <a:t>they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will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be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encouraged</a:t>
            </a:r>
            <a:r>
              <a:rPr lang="fr-CA" dirty="0">
                <a:solidFill>
                  <a:srgbClr val="002060"/>
                </a:solidFill>
              </a:rPr>
              <a:t> to </a:t>
            </a:r>
            <a:r>
              <a:rPr lang="fr-CA" dirty="0" err="1">
                <a:solidFill>
                  <a:srgbClr val="002060"/>
                </a:solidFill>
              </a:rPr>
              <a:t>write</a:t>
            </a:r>
            <a:r>
              <a:rPr lang="fr-CA" dirty="0">
                <a:solidFill>
                  <a:srgbClr val="002060"/>
                </a:solidFill>
              </a:rPr>
              <a:t> more.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E86301-DFDD-461F-B347-9DEB5CB496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88673" y="148589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12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6990">
        <p:blinds dir="vert"/>
      </p:transition>
    </mc:Choice>
    <mc:Fallback xmlns="">
      <p:transition spd="slow" advTm="3699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52" objId="5"/>
        <p14:stopEvt time="36387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51" y="1501140"/>
            <a:ext cx="10018713" cy="1752599"/>
          </a:xfrm>
        </p:spPr>
        <p:txBody>
          <a:bodyPr/>
          <a:lstStyle/>
          <a:p>
            <a:r>
              <a:rPr lang="fr-CA" b="1" i="1" dirty="0">
                <a:solidFill>
                  <a:srgbClr val="002060"/>
                </a:solidFill>
              </a:rPr>
              <a:t>Math</a:t>
            </a:r>
            <a:endParaRPr lang="en-CA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8560" y="2438399"/>
            <a:ext cx="10824843" cy="3787141"/>
          </a:xfrm>
        </p:spPr>
        <p:txBody>
          <a:bodyPr/>
          <a:lstStyle/>
          <a:p>
            <a:r>
              <a:rPr lang="fr-CA" dirty="0" err="1">
                <a:solidFill>
                  <a:srgbClr val="002060"/>
                </a:solidFill>
              </a:rPr>
              <a:t>Numbers</a:t>
            </a:r>
            <a:endParaRPr lang="fr-CA" dirty="0">
              <a:solidFill>
                <a:srgbClr val="002060"/>
              </a:solidFill>
            </a:endParaRPr>
          </a:p>
          <a:p>
            <a:r>
              <a:rPr lang="fr-CA" dirty="0">
                <a:solidFill>
                  <a:srgbClr val="002060"/>
                </a:solidFill>
              </a:rPr>
              <a:t>Patterns</a:t>
            </a:r>
          </a:p>
          <a:p>
            <a:r>
              <a:rPr lang="fr-CA" dirty="0" err="1">
                <a:solidFill>
                  <a:srgbClr val="002060"/>
                </a:solidFill>
              </a:rPr>
              <a:t>Adding</a:t>
            </a:r>
            <a:r>
              <a:rPr lang="fr-CA" dirty="0">
                <a:solidFill>
                  <a:srgbClr val="002060"/>
                </a:solidFill>
              </a:rPr>
              <a:t> &amp; </a:t>
            </a:r>
            <a:r>
              <a:rPr lang="fr-CA" dirty="0" err="1">
                <a:solidFill>
                  <a:srgbClr val="002060"/>
                </a:solidFill>
              </a:rPr>
              <a:t>Subtracting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BEFA48-C34C-4A7A-A973-A9DA13CEFA2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7164" y="182879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185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3190">
        <p15:prstTrans prst="origami"/>
      </p:transition>
    </mc:Choice>
    <mc:Fallback xmlns="">
      <p:transition spd="slow" advTm="331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34" objId="4"/>
        <p14:stopEvt time="32249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799" y="685800"/>
            <a:ext cx="12188824" cy="3276600"/>
          </a:xfrm>
        </p:spPr>
        <p:txBody>
          <a:bodyPr/>
          <a:lstStyle/>
          <a:p>
            <a:r>
              <a:rPr lang="fr-CA" b="1" i="1" dirty="0" err="1">
                <a:solidFill>
                  <a:srgbClr val="002060"/>
                </a:solidFill>
              </a:rPr>
              <a:t>Homework</a:t>
            </a:r>
            <a:endParaRPr lang="en-CA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490" y="2438399"/>
            <a:ext cx="10018713" cy="3124201"/>
          </a:xfrm>
        </p:spPr>
        <p:txBody>
          <a:bodyPr>
            <a:normAutofit/>
          </a:bodyPr>
          <a:lstStyle/>
          <a:p>
            <a:r>
              <a:rPr lang="fr-CA" sz="4000" dirty="0">
                <a:solidFill>
                  <a:srgbClr val="002060"/>
                </a:solidFill>
              </a:rPr>
              <a:t>Reading</a:t>
            </a:r>
          </a:p>
          <a:p>
            <a:r>
              <a:rPr lang="fr-CA" sz="4000" dirty="0" err="1">
                <a:solidFill>
                  <a:srgbClr val="002060"/>
                </a:solidFill>
              </a:rPr>
              <a:t>Songs</a:t>
            </a:r>
            <a:r>
              <a:rPr lang="fr-CA" sz="4000" dirty="0">
                <a:solidFill>
                  <a:srgbClr val="002060"/>
                </a:solidFill>
              </a:rPr>
              <a:t> and </a:t>
            </a:r>
            <a:r>
              <a:rPr lang="fr-CA" sz="4000" dirty="0" err="1">
                <a:solidFill>
                  <a:srgbClr val="002060"/>
                </a:solidFill>
              </a:rPr>
              <a:t>Poems</a:t>
            </a:r>
            <a:endParaRPr lang="fr-CA" sz="4000" dirty="0">
              <a:solidFill>
                <a:srgbClr val="002060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2071EE-0127-48A0-9054-FF455B5C34A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8225" y="1714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4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4977">
        <p14:flash/>
      </p:transition>
    </mc:Choice>
    <mc:Fallback xmlns="">
      <p:transition spd="slow" advTm="24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32" objId="5"/>
        <p14:stopEvt time="24735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5361" y="670559"/>
            <a:ext cx="12478384" cy="3992880"/>
          </a:xfrm>
        </p:spPr>
        <p:txBody>
          <a:bodyPr/>
          <a:lstStyle/>
          <a:p>
            <a:r>
              <a:rPr lang="fr-CA" i="1" dirty="0">
                <a:solidFill>
                  <a:srgbClr val="002060"/>
                </a:solidFill>
              </a:rPr>
              <a:t>Communication</a:t>
            </a:r>
            <a:endParaRPr lang="en-CA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960" y="3025139"/>
            <a:ext cx="8028303" cy="2225041"/>
          </a:xfrm>
        </p:spPr>
        <p:txBody>
          <a:bodyPr/>
          <a:lstStyle/>
          <a:p>
            <a:r>
              <a:rPr lang="fr-CA" dirty="0">
                <a:solidFill>
                  <a:srgbClr val="002060"/>
                </a:solidFill>
              </a:rPr>
              <a:t>Notes in agenda</a:t>
            </a:r>
          </a:p>
          <a:p>
            <a:r>
              <a:rPr lang="fr-CA" dirty="0">
                <a:solidFill>
                  <a:srgbClr val="002060"/>
                </a:solidFill>
              </a:rPr>
              <a:t>Email</a:t>
            </a:r>
          </a:p>
          <a:p>
            <a:r>
              <a:rPr lang="fr-CA" dirty="0">
                <a:solidFill>
                  <a:srgbClr val="002060"/>
                </a:solidFill>
              </a:rPr>
              <a:t>Call the </a:t>
            </a:r>
            <a:r>
              <a:rPr lang="fr-CA" dirty="0" err="1">
                <a:solidFill>
                  <a:srgbClr val="002060"/>
                </a:solidFill>
              </a:rPr>
              <a:t>school</a:t>
            </a:r>
            <a:r>
              <a:rPr lang="fr-CA" dirty="0">
                <a:solidFill>
                  <a:srgbClr val="002060"/>
                </a:solidFill>
              </a:rPr>
              <a:t> and </a:t>
            </a:r>
            <a:r>
              <a:rPr lang="fr-CA" dirty="0" err="1">
                <a:solidFill>
                  <a:srgbClr val="002060"/>
                </a:solidFill>
              </a:rPr>
              <a:t>leave</a:t>
            </a:r>
            <a:r>
              <a:rPr lang="fr-CA" dirty="0">
                <a:solidFill>
                  <a:srgbClr val="002060"/>
                </a:solidFill>
              </a:rPr>
              <a:t> a message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BD7035-5EC3-4DCF-8860-6FF0CF4DB99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8223" y="236219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379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519">
        <p15:prstTrans prst="pageCurlDouble"/>
      </p:transition>
    </mc:Choice>
    <mc:Fallback xmlns="">
      <p:transition spd="slow" advTm="21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70" objId="4"/>
        <p14:stopEvt time="21352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49" y="1516379"/>
            <a:ext cx="10018713" cy="1752599"/>
          </a:xfrm>
        </p:spPr>
        <p:txBody>
          <a:bodyPr/>
          <a:lstStyle/>
          <a:p>
            <a:r>
              <a:rPr lang="fr-CA" i="1" dirty="0">
                <a:solidFill>
                  <a:srgbClr val="002060"/>
                </a:solidFill>
              </a:rPr>
              <a:t>Lunch</a:t>
            </a:r>
            <a:endParaRPr lang="en-CA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220" y="2392679"/>
            <a:ext cx="10413363" cy="3611881"/>
          </a:xfrm>
        </p:spPr>
        <p:txBody>
          <a:bodyPr/>
          <a:lstStyle/>
          <a:p>
            <a:r>
              <a:rPr lang="fr-CA" dirty="0">
                <a:solidFill>
                  <a:srgbClr val="002060"/>
                </a:solidFill>
              </a:rPr>
              <a:t>The </a:t>
            </a:r>
            <a:r>
              <a:rPr lang="fr-CA" dirty="0" err="1">
                <a:solidFill>
                  <a:srgbClr val="002060"/>
                </a:solidFill>
              </a:rPr>
              <a:t>students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eat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their</a:t>
            </a:r>
            <a:r>
              <a:rPr lang="fr-CA" dirty="0">
                <a:solidFill>
                  <a:srgbClr val="002060"/>
                </a:solidFill>
              </a:rPr>
              <a:t> lunch in the </a:t>
            </a:r>
            <a:r>
              <a:rPr lang="fr-CA" dirty="0" err="1">
                <a:solidFill>
                  <a:srgbClr val="002060"/>
                </a:solidFill>
              </a:rPr>
              <a:t>classroom</a:t>
            </a:r>
            <a:r>
              <a:rPr lang="fr-CA" dirty="0">
                <a:solidFill>
                  <a:srgbClr val="002060"/>
                </a:solidFill>
              </a:rPr>
              <a:t>.  If </a:t>
            </a:r>
            <a:r>
              <a:rPr lang="fr-CA" dirty="0" err="1">
                <a:solidFill>
                  <a:srgbClr val="002060"/>
                </a:solidFill>
              </a:rPr>
              <a:t>they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buy</a:t>
            </a:r>
            <a:r>
              <a:rPr lang="fr-CA" dirty="0">
                <a:solidFill>
                  <a:srgbClr val="002060"/>
                </a:solidFill>
              </a:rPr>
              <a:t> hot lunch, </a:t>
            </a:r>
            <a:r>
              <a:rPr lang="fr-CA" dirty="0" err="1">
                <a:solidFill>
                  <a:srgbClr val="002060"/>
                </a:solidFill>
              </a:rPr>
              <a:t>you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need</a:t>
            </a:r>
            <a:r>
              <a:rPr lang="fr-CA" dirty="0">
                <a:solidFill>
                  <a:srgbClr val="002060"/>
                </a:solidFill>
              </a:rPr>
              <a:t> to </a:t>
            </a:r>
            <a:r>
              <a:rPr lang="fr-CA" dirty="0" err="1">
                <a:solidFill>
                  <a:srgbClr val="002060"/>
                </a:solidFill>
              </a:rPr>
              <a:t>order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it</a:t>
            </a:r>
            <a:r>
              <a:rPr lang="fr-CA" dirty="0">
                <a:solidFill>
                  <a:srgbClr val="002060"/>
                </a:solidFill>
              </a:rPr>
              <a:t> online and the cafeteria </a:t>
            </a:r>
            <a:r>
              <a:rPr lang="fr-CA" dirty="0" err="1">
                <a:solidFill>
                  <a:srgbClr val="002060"/>
                </a:solidFill>
              </a:rPr>
              <a:t>will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deliver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it</a:t>
            </a:r>
            <a:r>
              <a:rPr lang="fr-CA" dirty="0">
                <a:solidFill>
                  <a:srgbClr val="002060"/>
                </a:solidFill>
              </a:rPr>
              <a:t> to </a:t>
            </a:r>
            <a:r>
              <a:rPr lang="fr-CA" dirty="0" err="1">
                <a:solidFill>
                  <a:srgbClr val="002060"/>
                </a:solidFill>
              </a:rPr>
              <a:t>our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classroom</a:t>
            </a:r>
            <a:r>
              <a:rPr lang="fr-CA" dirty="0">
                <a:solidFill>
                  <a:srgbClr val="002060"/>
                </a:solidFill>
              </a:rPr>
              <a:t>.</a:t>
            </a:r>
          </a:p>
          <a:p>
            <a:r>
              <a:rPr lang="fr-CA" dirty="0" err="1">
                <a:solidFill>
                  <a:srgbClr val="002060"/>
                </a:solidFill>
              </a:rPr>
              <a:t>Please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send</a:t>
            </a:r>
            <a:r>
              <a:rPr lang="fr-CA" dirty="0">
                <a:solidFill>
                  <a:srgbClr val="002060"/>
                </a:solidFill>
              </a:rPr>
              <a:t> a </a:t>
            </a:r>
            <a:r>
              <a:rPr lang="fr-CA" dirty="0" err="1">
                <a:solidFill>
                  <a:srgbClr val="002060"/>
                </a:solidFill>
              </a:rPr>
              <a:t>morning</a:t>
            </a:r>
            <a:r>
              <a:rPr lang="fr-CA" dirty="0">
                <a:solidFill>
                  <a:srgbClr val="002060"/>
                </a:solidFill>
              </a:rPr>
              <a:t> snack if </a:t>
            </a:r>
            <a:r>
              <a:rPr lang="fr-CA" dirty="0" err="1">
                <a:solidFill>
                  <a:srgbClr val="002060"/>
                </a:solidFill>
              </a:rPr>
              <a:t>your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child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is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eating</a:t>
            </a:r>
            <a:r>
              <a:rPr lang="fr-CA" dirty="0">
                <a:solidFill>
                  <a:srgbClr val="002060"/>
                </a:solidFill>
              </a:rPr>
              <a:t> a hot lunch.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4DA243-070D-4C90-915F-2B0C68A08E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3951" y="178307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0955897"/>
      </p:ext>
    </p:extLst>
  </p:cSld>
  <p:clrMapOvr>
    <a:masterClrMapping/>
  </p:clrMapOvr>
  <p:transition spd="slow" advTm="2329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51" objId="4"/>
        <p14:stopEvt time="23293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B0BB-536F-47B5-B5B3-9E44FAAF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72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7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06F3A-862A-4654-82D1-C5E111694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4610099"/>
            <a:ext cx="10018713" cy="31242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9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7"/>
    </mc:Choice>
    <mc:Fallback xmlns="">
      <p:transition spd="slow" advTm="1049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5996</TotalTime>
  <Words>228</Words>
  <Application>Microsoft Office PowerPoint</Application>
  <PresentationFormat>Widescreen</PresentationFormat>
  <Paragraphs>28</Paragraphs>
  <Slides>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Parallax</vt:lpstr>
      <vt:lpstr>Welcome to our  Grade 1 class </vt:lpstr>
      <vt:lpstr>Speaking and Listening </vt:lpstr>
      <vt:lpstr>Reading</vt:lpstr>
      <vt:lpstr>Writing</vt:lpstr>
      <vt:lpstr>Math</vt:lpstr>
      <vt:lpstr>Homework</vt:lpstr>
      <vt:lpstr>Communication</vt:lpstr>
      <vt:lpstr>Lunch</vt:lpstr>
      <vt:lpstr>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Bienvenue-Welcome to grade 1 French Immersion</dc:title>
  <dc:creator>Allain, Suzanne A (ASD-E)</dc:creator>
  <cp:lastModifiedBy>Page, Angela Mary (ASD-E)</cp:lastModifiedBy>
  <cp:revision>22</cp:revision>
  <dcterms:created xsi:type="dcterms:W3CDTF">2017-09-15T00:44:37Z</dcterms:created>
  <dcterms:modified xsi:type="dcterms:W3CDTF">2020-09-29T18:18:46Z</dcterms:modified>
</cp:coreProperties>
</file>