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848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244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5479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8743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1111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6586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7617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8728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781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68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642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1061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3527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516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034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7419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607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941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hyperlink" Target="https://gradeoneeps.weebly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dirty="0">
                <a:solidFill>
                  <a:srgbClr val="002060"/>
                </a:solidFill>
              </a:rPr>
              <a:t>Bienvenue-</a:t>
            </a:r>
            <a:r>
              <a:rPr lang="fr-CA" dirty="0" err="1">
                <a:solidFill>
                  <a:srgbClr val="002060"/>
                </a:solidFill>
              </a:rPr>
              <a:t>Welcome</a:t>
            </a:r>
            <a:r>
              <a:rPr lang="fr-CA" dirty="0">
                <a:solidFill>
                  <a:srgbClr val="002060"/>
                </a:solidFill>
              </a:rPr>
              <a:t> to grade 1 French Immersion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33A6ED-66CF-44FB-9638-8A543E6621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5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901256" y="2052399"/>
            <a:ext cx="8574087" cy="2616200"/>
          </a:xfrm>
        </p:spPr>
        <p:txBody>
          <a:bodyPr>
            <a:normAutofit fontScale="90000"/>
          </a:bodyPr>
          <a:lstStyle/>
          <a:p>
            <a:r>
              <a:rPr lang="fr-CA" b="1" u="sng" dirty="0">
                <a:solidFill>
                  <a:srgbClr val="002060"/>
                </a:solidFill>
              </a:rPr>
              <a:t>French Immersion </a:t>
            </a:r>
            <a:br>
              <a:rPr lang="fr-CA" dirty="0">
                <a:solidFill>
                  <a:srgbClr val="002060"/>
                </a:solidFill>
              </a:rPr>
            </a:br>
            <a:r>
              <a:rPr lang="fr-CA" b="1" i="1" dirty="0">
                <a:solidFill>
                  <a:srgbClr val="002060"/>
                </a:solidFill>
              </a:rPr>
              <a:t>oral </a:t>
            </a:r>
            <a:r>
              <a:rPr lang="fr-CA" b="1" i="1" dirty="0" err="1">
                <a:solidFill>
                  <a:srgbClr val="002060"/>
                </a:solidFill>
              </a:rPr>
              <a:t>language</a:t>
            </a:r>
            <a:br>
              <a:rPr lang="fr-CA" b="1" i="1" dirty="0">
                <a:solidFill>
                  <a:srgbClr val="002060"/>
                </a:solidFill>
              </a:rPr>
            </a:br>
            <a:br>
              <a:rPr lang="fr-CA" dirty="0">
                <a:solidFill>
                  <a:srgbClr val="002060"/>
                </a:solidFill>
              </a:rPr>
            </a:br>
            <a:r>
              <a:rPr lang="fr-CA" dirty="0" err="1">
                <a:solidFill>
                  <a:srgbClr val="002060"/>
                </a:solidFill>
              </a:rPr>
              <a:t>Your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child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will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learn</a:t>
            </a:r>
            <a:r>
              <a:rPr lang="fr-CA" dirty="0">
                <a:solidFill>
                  <a:srgbClr val="002060"/>
                </a:solidFill>
              </a:rPr>
              <a:t> new expressions and </a:t>
            </a:r>
            <a:r>
              <a:rPr lang="fr-CA" dirty="0" err="1">
                <a:solidFill>
                  <a:srgbClr val="002060"/>
                </a:solidFill>
              </a:rPr>
              <a:t>words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each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week</a:t>
            </a:r>
            <a:r>
              <a:rPr lang="fr-CA" dirty="0">
                <a:solidFill>
                  <a:srgbClr val="002060"/>
                </a:solidFill>
              </a:rPr>
              <a:t>.</a:t>
            </a:r>
            <a:endParaRPr lang="en-CA" dirty="0">
              <a:solidFill>
                <a:srgbClr val="002060"/>
              </a:solidFill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37EE96-3A9D-43DB-9B35-07A3F8F237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4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52" y="254480"/>
            <a:ext cx="10018713" cy="1752599"/>
          </a:xfrm>
        </p:spPr>
        <p:txBody>
          <a:bodyPr/>
          <a:lstStyle/>
          <a:p>
            <a:r>
              <a:rPr lang="fr-CA" b="1" u="sng" dirty="0">
                <a:solidFill>
                  <a:srgbClr val="002060"/>
                </a:solidFill>
              </a:rPr>
              <a:t>French Immersion</a:t>
            </a:r>
            <a:br>
              <a:rPr lang="fr-CA" dirty="0">
                <a:solidFill>
                  <a:srgbClr val="002060"/>
                </a:solidFill>
              </a:rPr>
            </a:br>
            <a:r>
              <a:rPr lang="fr-CA" i="1" dirty="0" err="1">
                <a:solidFill>
                  <a:srgbClr val="002060"/>
                </a:solidFill>
              </a:rPr>
              <a:t>themes</a:t>
            </a:r>
            <a:r>
              <a:rPr lang="fr-CA" i="1" dirty="0">
                <a:solidFill>
                  <a:srgbClr val="002060"/>
                </a:solidFill>
              </a:rPr>
              <a:t> for the </a:t>
            </a:r>
            <a:r>
              <a:rPr lang="fr-CA" i="1" dirty="0" err="1">
                <a:solidFill>
                  <a:srgbClr val="002060"/>
                </a:solidFill>
              </a:rPr>
              <a:t>year</a:t>
            </a:r>
            <a:endParaRPr lang="en-CA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131" y="2225615"/>
            <a:ext cx="7094925" cy="3902015"/>
          </a:xfrm>
        </p:spPr>
        <p:txBody>
          <a:bodyPr>
            <a:noAutofit/>
          </a:bodyPr>
          <a:lstStyle/>
          <a:p>
            <a:r>
              <a:rPr lang="fr-CA" sz="1400" dirty="0">
                <a:solidFill>
                  <a:schemeClr val="bg2"/>
                </a:solidFill>
              </a:rPr>
              <a:t>     Me!</a:t>
            </a:r>
          </a:p>
          <a:p>
            <a:r>
              <a:rPr lang="fr-CA" sz="1400" dirty="0" err="1">
                <a:solidFill>
                  <a:schemeClr val="bg2"/>
                </a:solidFill>
              </a:rPr>
              <a:t>Going</a:t>
            </a:r>
            <a:r>
              <a:rPr lang="fr-CA" sz="1400" dirty="0">
                <a:solidFill>
                  <a:schemeClr val="bg2"/>
                </a:solidFill>
              </a:rPr>
              <a:t> to </a:t>
            </a:r>
            <a:r>
              <a:rPr lang="fr-CA" sz="1400" dirty="0" err="1">
                <a:solidFill>
                  <a:schemeClr val="bg2"/>
                </a:solidFill>
              </a:rPr>
              <a:t>school</a:t>
            </a:r>
            <a:endParaRPr lang="fr-CA" sz="1400" dirty="0">
              <a:solidFill>
                <a:schemeClr val="bg2"/>
              </a:solidFill>
            </a:endParaRPr>
          </a:p>
          <a:p>
            <a:r>
              <a:rPr lang="fr-CA" sz="1400" dirty="0" err="1">
                <a:solidFill>
                  <a:schemeClr val="bg2"/>
                </a:solidFill>
              </a:rPr>
              <a:t>My</a:t>
            </a:r>
            <a:r>
              <a:rPr lang="fr-CA" sz="1400" dirty="0">
                <a:solidFill>
                  <a:schemeClr val="bg2"/>
                </a:solidFill>
              </a:rPr>
              <a:t> </a:t>
            </a:r>
            <a:r>
              <a:rPr lang="fr-CA" sz="1400" dirty="0" err="1">
                <a:solidFill>
                  <a:schemeClr val="bg2"/>
                </a:solidFill>
              </a:rPr>
              <a:t>family</a:t>
            </a:r>
            <a:endParaRPr lang="fr-CA" sz="1400" dirty="0">
              <a:solidFill>
                <a:schemeClr val="bg2"/>
              </a:solidFill>
            </a:endParaRPr>
          </a:p>
          <a:p>
            <a:r>
              <a:rPr lang="fr-CA" sz="1400" dirty="0" err="1">
                <a:solidFill>
                  <a:schemeClr val="bg2"/>
                </a:solidFill>
              </a:rPr>
              <a:t>My</a:t>
            </a:r>
            <a:r>
              <a:rPr lang="fr-CA" sz="1400" dirty="0">
                <a:solidFill>
                  <a:schemeClr val="bg2"/>
                </a:solidFill>
              </a:rPr>
              <a:t> pets</a:t>
            </a:r>
          </a:p>
          <a:p>
            <a:r>
              <a:rPr lang="fr-CA" sz="1400" dirty="0" err="1">
                <a:solidFill>
                  <a:schemeClr val="bg2"/>
                </a:solidFill>
              </a:rPr>
              <a:t>My</a:t>
            </a:r>
            <a:r>
              <a:rPr lang="fr-CA" sz="1400" dirty="0">
                <a:solidFill>
                  <a:schemeClr val="bg2"/>
                </a:solidFill>
              </a:rPr>
              <a:t> </a:t>
            </a:r>
            <a:r>
              <a:rPr lang="fr-CA" sz="1400" dirty="0" err="1">
                <a:solidFill>
                  <a:schemeClr val="bg2"/>
                </a:solidFill>
              </a:rPr>
              <a:t>friends</a:t>
            </a:r>
            <a:endParaRPr lang="fr-CA" sz="1400" dirty="0">
              <a:solidFill>
                <a:schemeClr val="bg2"/>
              </a:solidFill>
            </a:endParaRPr>
          </a:p>
          <a:p>
            <a:r>
              <a:rPr lang="fr-CA" sz="1400" dirty="0" err="1">
                <a:solidFill>
                  <a:schemeClr val="bg2"/>
                </a:solidFill>
              </a:rPr>
              <a:t>My</a:t>
            </a:r>
            <a:r>
              <a:rPr lang="fr-CA" sz="1400" dirty="0">
                <a:solidFill>
                  <a:schemeClr val="bg2"/>
                </a:solidFill>
              </a:rPr>
              <a:t> feelings</a:t>
            </a:r>
          </a:p>
          <a:p>
            <a:r>
              <a:rPr lang="fr-CA" sz="1400" dirty="0" err="1">
                <a:solidFill>
                  <a:schemeClr val="bg2"/>
                </a:solidFill>
              </a:rPr>
              <a:t>Traditons</a:t>
            </a:r>
            <a:r>
              <a:rPr lang="fr-CA" sz="1400" dirty="0">
                <a:solidFill>
                  <a:schemeClr val="bg2"/>
                </a:solidFill>
              </a:rPr>
              <a:t> </a:t>
            </a:r>
            <a:r>
              <a:rPr lang="fr-CA" sz="1400" dirty="0" err="1">
                <a:solidFill>
                  <a:schemeClr val="bg2"/>
                </a:solidFill>
              </a:rPr>
              <a:t>around</a:t>
            </a:r>
            <a:r>
              <a:rPr lang="fr-CA" sz="1400" dirty="0">
                <a:solidFill>
                  <a:schemeClr val="bg2"/>
                </a:solidFill>
              </a:rPr>
              <a:t> the world</a:t>
            </a:r>
          </a:p>
          <a:p>
            <a:r>
              <a:rPr lang="fr-CA" sz="1400" dirty="0" err="1">
                <a:solidFill>
                  <a:schemeClr val="bg2"/>
                </a:solidFill>
              </a:rPr>
              <a:t>My</a:t>
            </a:r>
            <a:r>
              <a:rPr lang="fr-CA" sz="1400" dirty="0">
                <a:solidFill>
                  <a:schemeClr val="bg2"/>
                </a:solidFill>
              </a:rPr>
              <a:t> </a:t>
            </a:r>
            <a:r>
              <a:rPr lang="fr-CA" sz="1400" dirty="0" err="1">
                <a:solidFill>
                  <a:schemeClr val="bg2"/>
                </a:solidFill>
              </a:rPr>
              <a:t>community</a:t>
            </a:r>
            <a:endParaRPr lang="fr-CA" sz="1400" dirty="0">
              <a:solidFill>
                <a:schemeClr val="bg2"/>
              </a:solidFill>
            </a:endParaRPr>
          </a:p>
          <a:p>
            <a:r>
              <a:rPr lang="fr-CA" sz="1400" dirty="0">
                <a:solidFill>
                  <a:schemeClr val="bg2"/>
                </a:solidFill>
              </a:rPr>
              <a:t>Transportations</a:t>
            </a:r>
          </a:p>
          <a:p>
            <a:r>
              <a:rPr lang="fr-CA" sz="1400" dirty="0">
                <a:solidFill>
                  <a:schemeClr val="bg2"/>
                </a:solidFill>
              </a:rPr>
              <a:t>Professions</a:t>
            </a:r>
          </a:p>
          <a:p>
            <a:r>
              <a:rPr lang="fr-CA" sz="1400" dirty="0">
                <a:solidFill>
                  <a:schemeClr val="bg2"/>
                </a:solidFill>
              </a:rPr>
              <a:t>I </a:t>
            </a:r>
            <a:r>
              <a:rPr lang="fr-CA" sz="1400" dirty="0" err="1">
                <a:solidFill>
                  <a:schemeClr val="bg2"/>
                </a:solidFill>
              </a:rPr>
              <a:t>am</a:t>
            </a:r>
            <a:r>
              <a:rPr lang="fr-CA" sz="1400" dirty="0">
                <a:solidFill>
                  <a:schemeClr val="bg2"/>
                </a:solidFill>
              </a:rPr>
              <a:t> </a:t>
            </a:r>
            <a:r>
              <a:rPr lang="fr-CA" sz="1400" dirty="0" err="1">
                <a:solidFill>
                  <a:schemeClr val="bg2"/>
                </a:solidFill>
              </a:rPr>
              <a:t>healthy</a:t>
            </a:r>
            <a:endParaRPr lang="fr-CA" sz="1400" dirty="0">
              <a:solidFill>
                <a:schemeClr val="bg2"/>
              </a:solidFill>
            </a:endParaRPr>
          </a:p>
          <a:p>
            <a:r>
              <a:rPr lang="fr-CA" sz="1400" dirty="0" err="1">
                <a:solidFill>
                  <a:schemeClr val="bg2"/>
                </a:solidFill>
              </a:rPr>
              <a:t>Exploring</a:t>
            </a:r>
            <a:r>
              <a:rPr lang="fr-CA" sz="1400" dirty="0">
                <a:solidFill>
                  <a:schemeClr val="bg2"/>
                </a:solidFill>
              </a:rPr>
              <a:t> </a:t>
            </a:r>
            <a:r>
              <a:rPr lang="fr-CA" sz="1400" dirty="0" err="1">
                <a:solidFill>
                  <a:schemeClr val="bg2"/>
                </a:solidFill>
              </a:rPr>
              <a:t>what</a:t>
            </a:r>
            <a:r>
              <a:rPr lang="fr-CA" sz="1400" dirty="0">
                <a:solidFill>
                  <a:schemeClr val="bg2"/>
                </a:solidFill>
              </a:rPr>
              <a:t> </a:t>
            </a:r>
            <a:r>
              <a:rPr lang="fr-CA" sz="1400" dirty="0" err="1">
                <a:solidFill>
                  <a:schemeClr val="bg2"/>
                </a:solidFill>
              </a:rPr>
              <a:t>surrounds</a:t>
            </a:r>
            <a:r>
              <a:rPr lang="fr-CA" sz="1400" dirty="0">
                <a:solidFill>
                  <a:schemeClr val="bg2"/>
                </a:solidFill>
              </a:rPr>
              <a:t> me</a:t>
            </a:r>
          </a:p>
          <a:p>
            <a:r>
              <a:rPr lang="fr-CA" sz="1400" dirty="0" err="1">
                <a:solidFill>
                  <a:schemeClr val="bg2"/>
                </a:solidFill>
              </a:rPr>
              <a:t>Leisures</a:t>
            </a:r>
            <a:endParaRPr lang="fr-CA" sz="1400" dirty="0">
              <a:solidFill>
                <a:schemeClr val="bg2"/>
              </a:solidFill>
            </a:endParaRPr>
          </a:p>
          <a:p>
            <a:r>
              <a:rPr lang="fr-CA" sz="1400" dirty="0" err="1">
                <a:solidFill>
                  <a:schemeClr val="bg2"/>
                </a:solidFill>
              </a:rPr>
              <a:t>security</a:t>
            </a:r>
            <a:endParaRPr lang="en-CA" sz="1400" dirty="0">
              <a:solidFill>
                <a:schemeClr val="bg2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FE97FA-B2A8-4A43-870E-1003DBF80C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16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0019" y="685800"/>
            <a:ext cx="11663044" cy="2400300"/>
          </a:xfrm>
        </p:spPr>
        <p:txBody>
          <a:bodyPr/>
          <a:lstStyle/>
          <a:p>
            <a:r>
              <a:rPr lang="fr-CA" b="1" u="sng" dirty="0">
                <a:solidFill>
                  <a:srgbClr val="002060"/>
                </a:solidFill>
              </a:rPr>
              <a:t>French Immersion</a:t>
            </a:r>
            <a:br>
              <a:rPr lang="fr-CA" dirty="0"/>
            </a:br>
            <a:r>
              <a:rPr lang="fr-CA" b="1" i="1" dirty="0">
                <a:solidFill>
                  <a:srgbClr val="002060"/>
                </a:solidFill>
              </a:rPr>
              <a:t>Reading</a:t>
            </a:r>
            <a:endParaRPr lang="en-CA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030" y="2377439"/>
            <a:ext cx="10018713" cy="3124201"/>
          </a:xfrm>
        </p:spPr>
        <p:txBody>
          <a:bodyPr/>
          <a:lstStyle/>
          <a:p>
            <a:r>
              <a:rPr lang="fr-CA" dirty="0">
                <a:solidFill>
                  <a:srgbClr val="002060"/>
                </a:solidFill>
              </a:rPr>
              <a:t>There </a:t>
            </a:r>
            <a:r>
              <a:rPr lang="fr-CA" dirty="0" err="1">
                <a:solidFill>
                  <a:srgbClr val="002060"/>
                </a:solidFill>
              </a:rPr>
              <a:t>will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be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sounds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presented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each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week</a:t>
            </a:r>
            <a:r>
              <a:rPr lang="fr-CA" dirty="0">
                <a:solidFill>
                  <a:srgbClr val="002060"/>
                </a:solidFill>
              </a:rPr>
              <a:t>.</a:t>
            </a:r>
          </a:p>
          <a:p>
            <a:r>
              <a:rPr lang="fr-CA" dirty="0" err="1">
                <a:solidFill>
                  <a:srgbClr val="002060"/>
                </a:solidFill>
              </a:rPr>
              <a:t>Each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sound</a:t>
            </a:r>
            <a:r>
              <a:rPr lang="fr-CA" dirty="0">
                <a:solidFill>
                  <a:srgbClr val="002060"/>
                </a:solidFill>
              </a:rPr>
              <a:t> has a story, a </a:t>
            </a:r>
            <a:r>
              <a:rPr lang="fr-CA" dirty="0" err="1">
                <a:solidFill>
                  <a:srgbClr val="002060"/>
                </a:solidFill>
              </a:rPr>
              <a:t>gesture</a:t>
            </a:r>
            <a:r>
              <a:rPr lang="fr-CA" dirty="0">
                <a:solidFill>
                  <a:srgbClr val="002060"/>
                </a:solidFill>
              </a:rPr>
              <a:t> and a </a:t>
            </a:r>
            <a:r>
              <a:rPr lang="fr-CA" dirty="0" err="1">
                <a:solidFill>
                  <a:srgbClr val="002060"/>
                </a:solidFill>
              </a:rPr>
              <a:t>song</a:t>
            </a:r>
            <a:r>
              <a:rPr lang="fr-CA" dirty="0">
                <a:solidFill>
                  <a:srgbClr val="002060"/>
                </a:solidFill>
              </a:rPr>
              <a:t>.</a:t>
            </a:r>
          </a:p>
          <a:p>
            <a:r>
              <a:rPr lang="fr-CA" dirty="0">
                <a:solidFill>
                  <a:srgbClr val="002060"/>
                </a:solidFill>
              </a:rPr>
              <a:t>There </a:t>
            </a:r>
            <a:r>
              <a:rPr lang="fr-CA" dirty="0" err="1">
                <a:solidFill>
                  <a:srgbClr val="002060"/>
                </a:solidFill>
              </a:rPr>
              <a:t>will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be</a:t>
            </a:r>
            <a:r>
              <a:rPr lang="fr-CA" dirty="0">
                <a:solidFill>
                  <a:srgbClr val="002060"/>
                </a:solidFill>
              </a:rPr>
              <a:t> a few </a:t>
            </a:r>
            <a:r>
              <a:rPr lang="fr-CA" dirty="0" err="1">
                <a:solidFill>
                  <a:srgbClr val="002060"/>
                </a:solidFill>
              </a:rPr>
              <a:t>sight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words</a:t>
            </a:r>
            <a:r>
              <a:rPr lang="fr-CA" dirty="0">
                <a:solidFill>
                  <a:srgbClr val="002060"/>
                </a:solidFill>
              </a:rPr>
              <a:t> in </a:t>
            </a:r>
            <a:r>
              <a:rPr lang="fr-CA" dirty="0" err="1">
                <a:solidFill>
                  <a:srgbClr val="002060"/>
                </a:solidFill>
              </a:rPr>
              <a:t>your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child’s</a:t>
            </a:r>
            <a:r>
              <a:rPr lang="fr-CA" dirty="0">
                <a:solidFill>
                  <a:srgbClr val="002060"/>
                </a:solidFill>
              </a:rPr>
              <a:t> agenda </a:t>
            </a:r>
            <a:r>
              <a:rPr lang="fr-CA" dirty="0" err="1">
                <a:solidFill>
                  <a:srgbClr val="002060"/>
                </a:solidFill>
              </a:rPr>
              <a:t>each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week</a:t>
            </a:r>
            <a:r>
              <a:rPr lang="fr-CA" dirty="0">
                <a:solidFill>
                  <a:srgbClr val="002060"/>
                </a:solidFill>
              </a:rPr>
              <a:t>.</a:t>
            </a:r>
          </a:p>
          <a:p>
            <a:r>
              <a:rPr lang="fr-CA" dirty="0" err="1">
                <a:solidFill>
                  <a:srgbClr val="002060"/>
                </a:solidFill>
              </a:rPr>
              <a:t>Eventually</a:t>
            </a:r>
            <a:r>
              <a:rPr lang="fr-CA" dirty="0">
                <a:solidFill>
                  <a:srgbClr val="002060"/>
                </a:solidFill>
              </a:rPr>
              <a:t>, </a:t>
            </a:r>
            <a:r>
              <a:rPr lang="fr-CA" dirty="0" err="1">
                <a:solidFill>
                  <a:srgbClr val="002060"/>
                </a:solidFill>
              </a:rPr>
              <a:t>your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child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will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read</a:t>
            </a:r>
            <a:r>
              <a:rPr lang="fr-CA" dirty="0">
                <a:solidFill>
                  <a:srgbClr val="002060"/>
                </a:solidFill>
              </a:rPr>
              <a:t> books at </a:t>
            </a:r>
            <a:r>
              <a:rPr lang="fr-CA" dirty="0" err="1">
                <a:solidFill>
                  <a:srgbClr val="002060"/>
                </a:solidFill>
              </a:rPr>
              <a:t>his</a:t>
            </a:r>
            <a:r>
              <a:rPr lang="fr-CA" dirty="0">
                <a:solidFill>
                  <a:srgbClr val="002060"/>
                </a:solidFill>
              </a:rPr>
              <a:t>/</a:t>
            </a:r>
            <a:r>
              <a:rPr lang="fr-CA" dirty="0" err="1">
                <a:solidFill>
                  <a:srgbClr val="002060"/>
                </a:solidFill>
              </a:rPr>
              <a:t>her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level</a:t>
            </a:r>
            <a:r>
              <a:rPr lang="fr-CA" dirty="0">
                <a:solidFill>
                  <a:srgbClr val="002060"/>
                </a:solidFill>
              </a:rPr>
              <a:t>.</a:t>
            </a:r>
            <a:endParaRPr lang="en-CA" dirty="0">
              <a:solidFill>
                <a:srgbClr val="002060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AECB77D-A25C-4D58-BE77-13A8A7E060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1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691" y="1790699"/>
            <a:ext cx="10018713" cy="1752599"/>
          </a:xfrm>
        </p:spPr>
        <p:txBody>
          <a:bodyPr/>
          <a:lstStyle/>
          <a:p>
            <a:r>
              <a:rPr lang="fr-CA" b="1" u="sng" dirty="0">
                <a:solidFill>
                  <a:srgbClr val="002060"/>
                </a:solidFill>
              </a:rPr>
              <a:t>French Immersion</a:t>
            </a:r>
            <a:br>
              <a:rPr lang="fr-CA" dirty="0"/>
            </a:br>
            <a:r>
              <a:rPr lang="fr-CA" b="1" i="1" dirty="0" err="1">
                <a:solidFill>
                  <a:srgbClr val="002060"/>
                </a:solidFill>
              </a:rPr>
              <a:t>writing</a:t>
            </a:r>
            <a:endParaRPr lang="en-CA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>
                <a:solidFill>
                  <a:srgbClr val="002060"/>
                </a:solidFill>
              </a:rPr>
              <a:t>Your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child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will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be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writing</a:t>
            </a:r>
            <a:r>
              <a:rPr lang="fr-CA" dirty="0">
                <a:solidFill>
                  <a:srgbClr val="002060"/>
                </a:solidFill>
              </a:rPr>
              <a:t> simple sentences </a:t>
            </a:r>
            <a:r>
              <a:rPr lang="fr-CA" dirty="0" err="1">
                <a:solidFill>
                  <a:srgbClr val="002060"/>
                </a:solidFill>
              </a:rPr>
              <a:t>related</a:t>
            </a:r>
            <a:r>
              <a:rPr lang="fr-CA" dirty="0">
                <a:solidFill>
                  <a:srgbClr val="002060"/>
                </a:solidFill>
              </a:rPr>
              <a:t> to </a:t>
            </a:r>
            <a:r>
              <a:rPr lang="fr-CA" dirty="0" err="1">
                <a:solidFill>
                  <a:srgbClr val="002060"/>
                </a:solidFill>
              </a:rPr>
              <a:t>our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themes</a:t>
            </a:r>
            <a:r>
              <a:rPr lang="fr-CA" dirty="0">
                <a:solidFill>
                  <a:srgbClr val="002060"/>
                </a:solidFill>
              </a:rPr>
              <a:t> and expressions </a:t>
            </a:r>
            <a:r>
              <a:rPr lang="fr-CA" dirty="0" err="1">
                <a:solidFill>
                  <a:srgbClr val="002060"/>
                </a:solidFill>
              </a:rPr>
              <a:t>practiced</a:t>
            </a:r>
            <a:r>
              <a:rPr lang="fr-CA" dirty="0">
                <a:solidFill>
                  <a:srgbClr val="002060"/>
                </a:solidFill>
              </a:rPr>
              <a:t> in class.</a:t>
            </a:r>
            <a:endParaRPr lang="en-CA" dirty="0">
              <a:solidFill>
                <a:srgbClr val="002060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D5A752-0243-485D-9FCB-BE3F0B7DFD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6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51" y="1501140"/>
            <a:ext cx="10018713" cy="1752599"/>
          </a:xfrm>
        </p:spPr>
        <p:txBody>
          <a:bodyPr/>
          <a:lstStyle/>
          <a:p>
            <a:r>
              <a:rPr lang="fr-CA" b="1" u="sng" dirty="0">
                <a:solidFill>
                  <a:srgbClr val="002060"/>
                </a:solidFill>
              </a:rPr>
              <a:t>French Immersion</a:t>
            </a:r>
            <a:br>
              <a:rPr lang="fr-CA" dirty="0"/>
            </a:br>
            <a:r>
              <a:rPr lang="fr-CA" b="1" i="1" dirty="0">
                <a:solidFill>
                  <a:srgbClr val="002060"/>
                </a:solidFill>
              </a:rPr>
              <a:t>Math</a:t>
            </a:r>
            <a:endParaRPr lang="en-CA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8560" y="2438399"/>
            <a:ext cx="10824843" cy="3787141"/>
          </a:xfrm>
        </p:spPr>
        <p:txBody>
          <a:bodyPr/>
          <a:lstStyle/>
          <a:p>
            <a:r>
              <a:rPr lang="fr-CA" dirty="0">
                <a:solidFill>
                  <a:srgbClr val="002060"/>
                </a:solidFill>
              </a:rPr>
              <a:t>Numbers </a:t>
            </a:r>
            <a:r>
              <a:rPr lang="fr-CA" dirty="0" err="1">
                <a:solidFill>
                  <a:srgbClr val="002060"/>
                </a:solidFill>
              </a:rPr>
              <a:t>from</a:t>
            </a:r>
            <a:r>
              <a:rPr lang="fr-CA" dirty="0">
                <a:solidFill>
                  <a:srgbClr val="002060"/>
                </a:solidFill>
              </a:rPr>
              <a:t> 0-100</a:t>
            </a:r>
          </a:p>
          <a:p>
            <a:r>
              <a:rPr lang="fr-CA" dirty="0">
                <a:solidFill>
                  <a:srgbClr val="002060"/>
                </a:solidFill>
              </a:rPr>
              <a:t>Patterns</a:t>
            </a:r>
          </a:p>
          <a:p>
            <a:r>
              <a:rPr lang="fr-CA" dirty="0" err="1">
                <a:solidFill>
                  <a:srgbClr val="002060"/>
                </a:solidFill>
              </a:rPr>
              <a:t>Adding</a:t>
            </a:r>
            <a:r>
              <a:rPr lang="fr-CA" dirty="0">
                <a:solidFill>
                  <a:srgbClr val="002060"/>
                </a:solidFill>
              </a:rPr>
              <a:t> and </a:t>
            </a:r>
            <a:r>
              <a:rPr lang="fr-CA" dirty="0" err="1">
                <a:solidFill>
                  <a:srgbClr val="002060"/>
                </a:solidFill>
              </a:rPr>
              <a:t>subtracting</a:t>
            </a:r>
            <a:endParaRPr lang="fr-CA" dirty="0">
              <a:solidFill>
                <a:srgbClr val="002060"/>
              </a:solidFill>
            </a:endParaRPr>
          </a:p>
          <a:p>
            <a:r>
              <a:rPr lang="fr-CA" dirty="0" err="1">
                <a:solidFill>
                  <a:srgbClr val="002060"/>
                </a:solidFill>
              </a:rPr>
              <a:t>Measurement</a:t>
            </a:r>
            <a:endParaRPr lang="fr-CA" dirty="0">
              <a:solidFill>
                <a:srgbClr val="002060"/>
              </a:solidFill>
            </a:endParaRPr>
          </a:p>
          <a:p>
            <a:r>
              <a:rPr lang="fr-CA" dirty="0" err="1">
                <a:solidFill>
                  <a:srgbClr val="002060"/>
                </a:solidFill>
              </a:rPr>
              <a:t>solids</a:t>
            </a:r>
            <a:endParaRPr lang="en-CA" dirty="0">
              <a:solidFill>
                <a:srgbClr val="002060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FFB432-1543-49AA-8083-7513C5DC09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85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799" y="685800"/>
            <a:ext cx="12188824" cy="3276600"/>
          </a:xfrm>
        </p:spPr>
        <p:txBody>
          <a:bodyPr/>
          <a:lstStyle/>
          <a:p>
            <a:r>
              <a:rPr lang="fr-CA" b="1" u="sng" dirty="0">
                <a:solidFill>
                  <a:srgbClr val="002060"/>
                </a:solidFill>
              </a:rPr>
              <a:t>French Immersion</a:t>
            </a:r>
            <a:br>
              <a:rPr lang="fr-CA" dirty="0"/>
            </a:br>
            <a:r>
              <a:rPr lang="fr-CA" b="1" i="1" dirty="0" err="1">
                <a:solidFill>
                  <a:srgbClr val="002060"/>
                </a:solidFill>
              </a:rPr>
              <a:t>Homework</a:t>
            </a:r>
            <a:endParaRPr lang="en-CA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056" y="2757268"/>
            <a:ext cx="9828969" cy="2700998"/>
          </a:xfrm>
        </p:spPr>
        <p:txBody>
          <a:bodyPr>
            <a:normAutofit fontScale="70000" lnSpcReduction="20000"/>
          </a:bodyPr>
          <a:lstStyle/>
          <a:p>
            <a:r>
              <a:rPr lang="fr-CA" sz="4000" dirty="0">
                <a:solidFill>
                  <a:srgbClr val="002060"/>
                </a:solidFill>
              </a:rPr>
              <a:t>Reading</a:t>
            </a:r>
          </a:p>
          <a:p>
            <a:r>
              <a:rPr lang="fr-CA" sz="4000" dirty="0">
                <a:solidFill>
                  <a:srgbClr val="002060"/>
                </a:solidFill>
              </a:rPr>
              <a:t>At times, </a:t>
            </a:r>
            <a:r>
              <a:rPr lang="fr-CA" sz="4000" dirty="0" err="1">
                <a:solidFill>
                  <a:srgbClr val="002060"/>
                </a:solidFill>
              </a:rPr>
              <a:t>your</a:t>
            </a:r>
            <a:r>
              <a:rPr lang="fr-CA" sz="4000" dirty="0">
                <a:solidFill>
                  <a:srgbClr val="002060"/>
                </a:solidFill>
              </a:rPr>
              <a:t> </a:t>
            </a:r>
            <a:r>
              <a:rPr lang="fr-CA" sz="4000" dirty="0" err="1">
                <a:solidFill>
                  <a:srgbClr val="002060"/>
                </a:solidFill>
              </a:rPr>
              <a:t>child</a:t>
            </a:r>
            <a:r>
              <a:rPr lang="fr-CA" sz="4000" dirty="0">
                <a:solidFill>
                  <a:srgbClr val="002060"/>
                </a:solidFill>
              </a:rPr>
              <a:t> </a:t>
            </a:r>
            <a:r>
              <a:rPr lang="fr-CA" sz="4000" dirty="0" err="1">
                <a:solidFill>
                  <a:srgbClr val="002060"/>
                </a:solidFill>
              </a:rPr>
              <a:t>will</a:t>
            </a:r>
            <a:r>
              <a:rPr lang="fr-CA" sz="4000" dirty="0">
                <a:solidFill>
                  <a:srgbClr val="002060"/>
                </a:solidFill>
              </a:rPr>
              <a:t> </a:t>
            </a:r>
            <a:r>
              <a:rPr lang="fr-CA" sz="4000" dirty="0" err="1">
                <a:solidFill>
                  <a:srgbClr val="002060"/>
                </a:solidFill>
              </a:rPr>
              <a:t>be</a:t>
            </a:r>
            <a:r>
              <a:rPr lang="fr-CA" sz="4000" dirty="0">
                <a:solidFill>
                  <a:srgbClr val="002060"/>
                </a:solidFill>
              </a:rPr>
              <a:t> </a:t>
            </a:r>
            <a:r>
              <a:rPr lang="fr-CA" sz="4000" dirty="0" err="1">
                <a:solidFill>
                  <a:srgbClr val="002060"/>
                </a:solidFill>
              </a:rPr>
              <a:t>bringing</a:t>
            </a:r>
            <a:r>
              <a:rPr lang="fr-CA" sz="4000" dirty="0">
                <a:solidFill>
                  <a:srgbClr val="002060"/>
                </a:solidFill>
              </a:rPr>
              <a:t> </a:t>
            </a:r>
            <a:r>
              <a:rPr lang="fr-CA" sz="4000" dirty="0" err="1">
                <a:solidFill>
                  <a:srgbClr val="002060"/>
                </a:solidFill>
              </a:rPr>
              <a:t>work</a:t>
            </a:r>
            <a:r>
              <a:rPr lang="fr-CA" sz="4000" dirty="0">
                <a:solidFill>
                  <a:srgbClr val="002060"/>
                </a:solidFill>
              </a:rPr>
              <a:t> to </a:t>
            </a:r>
            <a:r>
              <a:rPr lang="fr-CA" sz="4000" dirty="0" err="1">
                <a:solidFill>
                  <a:srgbClr val="002060"/>
                </a:solidFill>
              </a:rPr>
              <a:t>complete</a:t>
            </a:r>
            <a:r>
              <a:rPr lang="fr-CA" sz="4000" dirty="0">
                <a:solidFill>
                  <a:srgbClr val="002060"/>
                </a:solidFill>
              </a:rPr>
              <a:t> at home.</a:t>
            </a:r>
          </a:p>
          <a:p>
            <a:r>
              <a:rPr lang="fr-CA" sz="4000" dirty="0">
                <a:solidFill>
                  <a:srgbClr val="002060"/>
                </a:solidFill>
              </a:rPr>
              <a:t>It </a:t>
            </a:r>
            <a:r>
              <a:rPr lang="fr-CA" sz="4000" dirty="0" err="1">
                <a:solidFill>
                  <a:srgbClr val="002060"/>
                </a:solidFill>
              </a:rPr>
              <a:t>is</a:t>
            </a:r>
            <a:r>
              <a:rPr lang="fr-CA" sz="4000" dirty="0">
                <a:solidFill>
                  <a:srgbClr val="002060"/>
                </a:solidFill>
              </a:rPr>
              <a:t> </a:t>
            </a:r>
            <a:r>
              <a:rPr lang="fr-CA" sz="4000" dirty="0" err="1">
                <a:solidFill>
                  <a:srgbClr val="002060"/>
                </a:solidFill>
              </a:rPr>
              <a:t>very</a:t>
            </a:r>
            <a:r>
              <a:rPr lang="fr-CA" sz="4000" dirty="0">
                <a:solidFill>
                  <a:srgbClr val="002060"/>
                </a:solidFill>
              </a:rPr>
              <a:t> important </a:t>
            </a:r>
            <a:r>
              <a:rPr lang="fr-CA" sz="4000" dirty="0" err="1">
                <a:solidFill>
                  <a:srgbClr val="002060"/>
                </a:solidFill>
              </a:rPr>
              <a:t>that</a:t>
            </a:r>
            <a:r>
              <a:rPr lang="fr-CA" sz="4000" dirty="0">
                <a:solidFill>
                  <a:srgbClr val="002060"/>
                </a:solidFill>
              </a:rPr>
              <a:t> </a:t>
            </a:r>
            <a:r>
              <a:rPr lang="fr-CA" sz="4000" dirty="0" err="1">
                <a:solidFill>
                  <a:srgbClr val="002060"/>
                </a:solidFill>
              </a:rPr>
              <a:t>you</a:t>
            </a:r>
            <a:r>
              <a:rPr lang="fr-CA" sz="4000" dirty="0">
                <a:solidFill>
                  <a:srgbClr val="002060"/>
                </a:solidFill>
              </a:rPr>
              <a:t> </a:t>
            </a:r>
            <a:r>
              <a:rPr lang="fr-CA" sz="4000" dirty="0" err="1">
                <a:solidFill>
                  <a:srgbClr val="002060"/>
                </a:solidFill>
              </a:rPr>
              <a:t>visit</a:t>
            </a:r>
            <a:r>
              <a:rPr lang="fr-CA" sz="4000" dirty="0">
                <a:solidFill>
                  <a:srgbClr val="002060"/>
                </a:solidFill>
              </a:rPr>
              <a:t> </a:t>
            </a:r>
            <a:r>
              <a:rPr lang="fr-CA" sz="4000" dirty="0" err="1">
                <a:solidFill>
                  <a:srgbClr val="002060"/>
                </a:solidFill>
              </a:rPr>
              <a:t>our</a:t>
            </a:r>
            <a:r>
              <a:rPr lang="fr-CA" sz="4000" dirty="0">
                <a:solidFill>
                  <a:srgbClr val="002060"/>
                </a:solidFill>
              </a:rPr>
              <a:t> grade 1 </a:t>
            </a:r>
            <a:r>
              <a:rPr lang="fr-CA" sz="4000" dirty="0" err="1">
                <a:solidFill>
                  <a:srgbClr val="002060"/>
                </a:solidFill>
              </a:rPr>
              <a:t>website</a:t>
            </a:r>
            <a:r>
              <a:rPr lang="fr-CA" sz="4000" dirty="0">
                <a:solidFill>
                  <a:srgbClr val="002060"/>
                </a:solidFill>
              </a:rPr>
              <a:t>.  It </a:t>
            </a:r>
            <a:r>
              <a:rPr lang="fr-CA" sz="4000" dirty="0" err="1">
                <a:solidFill>
                  <a:srgbClr val="002060"/>
                </a:solidFill>
              </a:rPr>
              <a:t>is</a:t>
            </a:r>
            <a:r>
              <a:rPr lang="fr-CA" sz="4000" dirty="0">
                <a:solidFill>
                  <a:srgbClr val="002060"/>
                </a:solidFill>
              </a:rPr>
              <a:t> </a:t>
            </a:r>
            <a:r>
              <a:rPr lang="fr-CA" sz="4000" dirty="0" err="1">
                <a:solidFill>
                  <a:srgbClr val="002060"/>
                </a:solidFill>
              </a:rPr>
              <a:t>updated</a:t>
            </a:r>
            <a:r>
              <a:rPr lang="fr-CA" sz="4000" dirty="0">
                <a:solidFill>
                  <a:srgbClr val="002060"/>
                </a:solidFill>
              </a:rPr>
              <a:t> </a:t>
            </a:r>
            <a:r>
              <a:rPr lang="fr-CA" sz="4000" dirty="0" err="1">
                <a:solidFill>
                  <a:srgbClr val="002060"/>
                </a:solidFill>
              </a:rPr>
              <a:t>weekly</a:t>
            </a:r>
            <a:r>
              <a:rPr lang="fr-CA" sz="4000" dirty="0">
                <a:solidFill>
                  <a:srgbClr val="002060"/>
                </a:solidFill>
              </a:rPr>
              <a:t>.</a:t>
            </a:r>
          </a:p>
          <a:p>
            <a:r>
              <a:rPr lang="en-CA" sz="4000" dirty="0">
                <a:solidFill>
                  <a:srgbClr val="002060"/>
                </a:solidFill>
                <a:hlinkClick r:id="rId4"/>
              </a:rPr>
              <a:t>https://gradeoneeps.weebly.com/</a:t>
            </a:r>
            <a:endParaRPr lang="en-CA" sz="4000" dirty="0">
              <a:solidFill>
                <a:srgbClr val="002060"/>
              </a:solidFill>
            </a:endParaRPr>
          </a:p>
          <a:p>
            <a:endParaRPr lang="en-CA" sz="4000" dirty="0">
              <a:solidFill>
                <a:srgbClr val="002060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E5403D-2686-4455-BC40-71572F147A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2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5361" y="670559"/>
            <a:ext cx="12478384" cy="3992880"/>
          </a:xfrm>
        </p:spPr>
        <p:txBody>
          <a:bodyPr/>
          <a:lstStyle/>
          <a:p>
            <a:r>
              <a:rPr lang="fr-CA" b="1" u="sng" dirty="0">
                <a:solidFill>
                  <a:srgbClr val="002060"/>
                </a:solidFill>
              </a:rPr>
              <a:t>French Immersion</a:t>
            </a:r>
            <a:br>
              <a:rPr lang="fr-CA" dirty="0"/>
            </a:br>
            <a:r>
              <a:rPr lang="fr-CA" i="1" dirty="0">
                <a:solidFill>
                  <a:srgbClr val="002060"/>
                </a:solidFill>
              </a:rPr>
              <a:t>communication</a:t>
            </a:r>
            <a:endParaRPr lang="en-CA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686" y="3165816"/>
            <a:ext cx="8028303" cy="2225041"/>
          </a:xfrm>
        </p:spPr>
        <p:txBody>
          <a:bodyPr/>
          <a:lstStyle/>
          <a:p>
            <a:r>
              <a:rPr lang="fr-CA" dirty="0">
                <a:solidFill>
                  <a:srgbClr val="002060"/>
                </a:solidFill>
              </a:rPr>
              <a:t>Notes in agenda</a:t>
            </a:r>
            <a:endParaRPr lang="en-CA" dirty="0">
              <a:solidFill>
                <a:srgbClr val="002060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B45573-889C-445D-91F0-FEE27D9B3B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90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49" y="1516379"/>
            <a:ext cx="10018713" cy="1752599"/>
          </a:xfrm>
        </p:spPr>
        <p:txBody>
          <a:bodyPr/>
          <a:lstStyle/>
          <a:p>
            <a:r>
              <a:rPr lang="fr-CA" b="1" u="sng" dirty="0">
                <a:solidFill>
                  <a:srgbClr val="002060"/>
                </a:solidFill>
              </a:rPr>
              <a:t>French Immersion</a:t>
            </a:r>
            <a:br>
              <a:rPr lang="fr-CA" b="1" u="sng" dirty="0">
                <a:solidFill>
                  <a:srgbClr val="002060"/>
                </a:solidFill>
              </a:rPr>
            </a:br>
            <a:r>
              <a:rPr lang="fr-CA" i="1" dirty="0">
                <a:solidFill>
                  <a:srgbClr val="002060"/>
                </a:solidFill>
              </a:rPr>
              <a:t>lunch</a:t>
            </a:r>
            <a:endParaRPr lang="en-CA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220" y="2392679"/>
            <a:ext cx="10413363" cy="3611881"/>
          </a:xfrm>
        </p:spPr>
        <p:txBody>
          <a:bodyPr/>
          <a:lstStyle/>
          <a:p>
            <a:r>
              <a:rPr lang="fr-CA" dirty="0">
                <a:solidFill>
                  <a:srgbClr val="002060"/>
                </a:solidFill>
              </a:rPr>
              <a:t>The </a:t>
            </a:r>
            <a:r>
              <a:rPr lang="fr-CA" dirty="0" err="1">
                <a:solidFill>
                  <a:srgbClr val="002060"/>
                </a:solidFill>
              </a:rPr>
              <a:t>students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eat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their</a:t>
            </a:r>
            <a:r>
              <a:rPr lang="fr-CA" dirty="0">
                <a:solidFill>
                  <a:srgbClr val="002060"/>
                </a:solidFill>
              </a:rPr>
              <a:t> lunch in the </a:t>
            </a:r>
            <a:r>
              <a:rPr lang="fr-CA" dirty="0" err="1">
                <a:solidFill>
                  <a:srgbClr val="002060"/>
                </a:solidFill>
              </a:rPr>
              <a:t>classroom</a:t>
            </a:r>
            <a:r>
              <a:rPr lang="fr-CA" dirty="0">
                <a:solidFill>
                  <a:srgbClr val="002060"/>
                </a:solidFill>
              </a:rPr>
              <a:t>.  If </a:t>
            </a:r>
            <a:r>
              <a:rPr lang="fr-CA" dirty="0" err="1">
                <a:solidFill>
                  <a:srgbClr val="002060"/>
                </a:solidFill>
              </a:rPr>
              <a:t>they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order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from</a:t>
            </a:r>
            <a:r>
              <a:rPr lang="fr-CA" dirty="0">
                <a:solidFill>
                  <a:srgbClr val="002060"/>
                </a:solidFill>
              </a:rPr>
              <a:t> the cafeteria </a:t>
            </a:r>
            <a:r>
              <a:rPr lang="fr-CA" dirty="0" err="1">
                <a:solidFill>
                  <a:srgbClr val="002060"/>
                </a:solidFill>
              </a:rPr>
              <a:t>it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will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be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delivered</a:t>
            </a:r>
            <a:r>
              <a:rPr lang="fr-CA" dirty="0">
                <a:solidFill>
                  <a:srgbClr val="002060"/>
                </a:solidFill>
              </a:rPr>
              <a:t> to the </a:t>
            </a:r>
            <a:r>
              <a:rPr lang="fr-CA" dirty="0" err="1">
                <a:solidFill>
                  <a:srgbClr val="002060"/>
                </a:solidFill>
              </a:rPr>
              <a:t>classroom</a:t>
            </a:r>
            <a:r>
              <a:rPr lang="fr-CA" dirty="0">
                <a:solidFill>
                  <a:srgbClr val="002060"/>
                </a:solidFill>
              </a:rPr>
              <a:t>.   </a:t>
            </a:r>
          </a:p>
          <a:p>
            <a:r>
              <a:rPr lang="fr-CA" dirty="0" err="1">
                <a:solidFill>
                  <a:srgbClr val="002060"/>
                </a:solidFill>
              </a:rPr>
              <a:t>Please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send</a:t>
            </a:r>
            <a:r>
              <a:rPr lang="fr-CA" dirty="0">
                <a:solidFill>
                  <a:srgbClr val="002060"/>
                </a:solidFill>
              </a:rPr>
              <a:t> a snack if </a:t>
            </a:r>
            <a:r>
              <a:rPr lang="fr-CA" dirty="0" err="1">
                <a:solidFill>
                  <a:srgbClr val="002060"/>
                </a:solidFill>
              </a:rPr>
              <a:t>your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child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is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ordering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from</a:t>
            </a:r>
            <a:r>
              <a:rPr lang="fr-CA" dirty="0">
                <a:solidFill>
                  <a:srgbClr val="002060"/>
                </a:solidFill>
              </a:rPr>
              <a:t>  the cafeteria.</a:t>
            </a:r>
            <a:endParaRPr lang="en-CA" dirty="0">
              <a:solidFill>
                <a:srgbClr val="002060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38C673-0382-4984-949A-F64EA39B99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0908E2-0B69-40F0-AEB8-4424303626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558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2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129</TotalTime>
  <Words>238</Words>
  <Application>Microsoft Office PowerPoint</Application>
  <PresentationFormat>Widescreen</PresentationFormat>
  <Paragraphs>40</Paragraphs>
  <Slides>9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Corbel</vt:lpstr>
      <vt:lpstr>Parallax</vt:lpstr>
      <vt:lpstr>Bienvenue-Welcome to grade 1 French Immersion</vt:lpstr>
      <vt:lpstr>French Immersion  oral language  Your child will learn new expressions and words each week.</vt:lpstr>
      <vt:lpstr>French Immersion themes for the year</vt:lpstr>
      <vt:lpstr>French Immersion Reading</vt:lpstr>
      <vt:lpstr>French Immersion writing</vt:lpstr>
      <vt:lpstr>French Immersion Math</vt:lpstr>
      <vt:lpstr>French Immersion Homework</vt:lpstr>
      <vt:lpstr>French Immersion communication</vt:lpstr>
      <vt:lpstr>French Immersion lunch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Bienvenue-Welcome to grade 1 French Immersion</dc:title>
  <dc:creator>Allain, Suzanne A (ASD-E)</dc:creator>
  <cp:lastModifiedBy>Ouellette, Myette L. (ASD-E)</cp:lastModifiedBy>
  <cp:revision>13</cp:revision>
  <dcterms:created xsi:type="dcterms:W3CDTF">2017-09-15T00:44:37Z</dcterms:created>
  <dcterms:modified xsi:type="dcterms:W3CDTF">2020-09-29T17:05:27Z</dcterms:modified>
</cp:coreProperties>
</file>